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6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jpeg>
</file>

<file path=ppt/media/image14.jpg>
</file>

<file path=ppt/media/image15.jpeg>
</file>

<file path=ppt/media/image17.pn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44555-A44B-4FF3-AAFC-381EF956428E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149E18-EBD5-4FDA-8071-23FF17F3B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19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86979666@N00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69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Draw a line with </a:t>
            </a:r>
            <a:r>
              <a:rPr lang="en-US" sz="1200" dirty="0">
                <a:solidFill>
                  <a:srgbClr val="FF0000"/>
                </a:solidFill>
              </a:rPr>
              <a:t>H</a:t>
            </a:r>
            <a:r>
              <a:rPr lang="en-US" sz="1200" dirty="0"/>
              <a:t> on one side and </a:t>
            </a:r>
            <a:r>
              <a:rPr lang="en-US" sz="1200" b="1" dirty="0"/>
              <a:t>C</a:t>
            </a:r>
            <a:r>
              <a:rPr lang="en-US" sz="1200" dirty="0"/>
              <a:t> on the other; this will represent the Humility-Confidence Spectrum. </a:t>
            </a:r>
          </a:p>
          <a:p>
            <a:endParaRPr lang="en-US" sz="1200" dirty="0"/>
          </a:p>
          <a:p>
            <a:r>
              <a:rPr lang="en-US" dirty="0"/>
              <a:t>We’ll use this to attempt a self-assessment at confidence and humility.  Place a mark at the point on the line that you (subjectively) feel best describes you in terms of your humility relative to your confidence.  So, if I </a:t>
            </a:r>
            <a:r>
              <a:rPr lang="en-US" dirty="0" err="1"/>
              <a:t>pl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4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https://en.wikipedia.org/wiki/Measuring_instrument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35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https://static.pexels.com/photos/27411/pexels-photo-27411.jpg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3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https://static.pexels.com/photos/91631/pexels-photo-91631.jpeg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58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https://static.pexels.com/photos/235478/pexels-photo-235478.jpeg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88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https://static.pexels.com/photos/968/sky-clouds-garden-school.jpg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2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Pictures: </a:t>
            </a:r>
          </a:p>
          <a:p>
            <a:r>
              <a:rPr lang="en-US" dirty="0"/>
              <a:t>Men:</a:t>
            </a:r>
            <a:r>
              <a:rPr lang="en-US" baseline="0" dirty="0"/>
              <a:t> </a:t>
            </a:r>
            <a:r>
              <a:rPr lang="en-US" dirty="0"/>
              <a:t>Nelson Mandela, Einstein, Martin Luther King Jr.</a:t>
            </a:r>
            <a:endParaRPr lang="en-US" baseline="0" dirty="0"/>
          </a:p>
          <a:p>
            <a:r>
              <a:rPr lang="en-US" baseline="0" dirty="0"/>
              <a:t>Women: Eleanor Roosevelt, Marie Curie, Mother Theresa</a:t>
            </a:r>
          </a:p>
          <a:p>
            <a:endParaRPr lang="en-US" baseline="0" dirty="0"/>
          </a:p>
          <a:p>
            <a:r>
              <a:rPr lang="en-US" baseline="0" dirty="0"/>
              <a:t>Men</a:t>
            </a:r>
          </a:p>
          <a:p>
            <a:r>
              <a:rPr lang="en-US" dirty="0"/>
              <a:t>http://belimitless.com/wp-content/uploads/2014/02/nelson-mandela.jpg</a:t>
            </a:r>
          </a:p>
          <a:p>
            <a:r>
              <a:rPr lang="en-US" dirty="0"/>
              <a:t>http://www.deluxebattery.com/wp-content/uploads/2014/08/albert-einstein-intriging-questions-01.jpg</a:t>
            </a:r>
          </a:p>
          <a:p>
            <a:r>
              <a:rPr lang="en-US" dirty="0"/>
              <a:t>https://assets2.life-vu.com/photos/photos/000/008/201/original/9.jpg?1396513652</a:t>
            </a:r>
          </a:p>
          <a:p>
            <a:endParaRPr lang="en-US" dirty="0"/>
          </a:p>
          <a:p>
            <a:r>
              <a:rPr lang="en-US" dirty="0"/>
              <a:t>Women:</a:t>
            </a:r>
          </a:p>
          <a:p>
            <a:r>
              <a:rPr lang="en-US" dirty="0"/>
              <a:t>http://i.huffpost.com/gen/1627249/images/o-ELEANOR-ROOSEVELT-facebook.jpg</a:t>
            </a:r>
          </a:p>
          <a:p>
            <a:r>
              <a:rPr lang="en-US" dirty="0"/>
              <a:t>http://a3.files.biography.com/image/upload/c_fit,cs_srgb,dpr_1.0,h_1200,q_80,w_1200/MTE5NTU2MzE2MTkzNzE5ODE5.jpg</a:t>
            </a:r>
          </a:p>
          <a:p>
            <a:r>
              <a:rPr lang="en-US" dirty="0"/>
              <a:t>http://2.bp.blogspot.com/-UWQ8kE0R-Jk/VL16bxHYbiI/AAAAAAAACIw/mfeftQOXJ5k/s1600/Mother%2BTeresa%2B2.jpg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D823C-2B12-4730-A280-FC903C35D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6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by</a:t>
            </a:r>
            <a:r>
              <a:rPr lang="en-US" baseline="0" dirty="0"/>
              <a:t> </a:t>
            </a:r>
            <a:r>
              <a:rPr 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Go to Tsahi Levent-Levi's photostream"/>
              </a:rPr>
              <a:t>Tsahi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Go to Tsahi Levent-Levi's photostream"/>
              </a:rPr>
              <a:t> </a:t>
            </a:r>
            <a:r>
              <a:rPr 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Go to Tsahi Levent-Levi's photostream"/>
              </a:rPr>
              <a:t>Levent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Go to Tsahi Levent-Levi's photostream"/>
              </a:rPr>
              <a:t>-Levi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(2014)</a:t>
            </a:r>
            <a:br>
              <a:rPr lang="en-US" dirty="0"/>
            </a:br>
            <a:r>
              <a:rPr lang="en-US" dirty="0"/>
              <a:t>https://www.flickr.com/photos/86979666@N00/13970528122 </a:t>
            </a:r>
          </a:p>
          <a:p>
            <a:r>
              <a:rPr lang="en-US" dirty="0"/>
              <a:t>(CC BY 2.0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7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1-2): 3 minutes</a:t>
            </a:r>
          </a:p>
          <a:p>
            <a:r>
              <a:rPr lang="en-US" dirty="0"/>
              <a:t>Confidence</a:t>
            </a:r>
            <a:r>
              <a:rPr lang="en-US" baseline="0" dirty="0"/>
              <a:t> (3-15)</a:t>
            </a:r>
            <a:r>
              <a:rPr lang="en-US" dirty="0"/>
              <a:t>:</a:t>
            </a:r>
            <a:r>
              <a:rPr lang="en-US" baseline="0" dirty="0"/>
              <a:t> 15 minutes</a:t>
            </a:r>
          </a:p>
          <a:p>
            <a:r>
              <a:rPr lang="en-US" baseline="0" dirty="0"/>
              <a:t>Humility (16-21: 10 minutes</a:t>
            </a:r>
          </a:p>
          <a:p>
            <a:r>
              <a:rPr lang="en-US" baseline="0" dirty="0"/>
              <a:t>Balance (22-30): 20 minutes</a:t>
            </a:r>
          </a:p>
          <a:p>
            <a:r>
              <a:rPr lang="en-US" baseline="0" dirty="0"/>
              <a:t>Total: 48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95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Instructor will read the following notes verbatim to introduce the activity: </a:t>
            </a:r>
          </a:p>
          <a:p>
            <a:endParaRPr lang="en-US" b="1" dirty="0"/>
          </a:p>
          <a:p>
            <a:r>
              <a:rPr lang="en-US" dirty="0"/>
              <a:t>We will begin a debate—with a twist—on the following question:  which is a more important attribute—confidence, or humility? </a:t>
            </a:r>
          </a:p>
          <a:p>
            <a:endParaRPr lang="en-US" dirty="0"/>
          </a:p>
          <a:p>
            <a:r>
              <a:rPr lang="en-US" dirty="0"/>
              <a:t>Establish one side of the room as the “humility” side, and the other as the “confidence” side.  Have the sides deliberate amongst themselves for </a:t>
            </a:r>
            <a:r>
              <a:rPr lang="en-US" b="1" dirty="0"/>
              <a:t>3 minutes</a:t>
            </a:r>
            <a:r>
              <a:rPr lang="en-US" b="0" dirty="0"/>
              <a:t> to</a:t>
            </a:r>
            <a:r>
              <a:rPr lang="en-US" dirty="0"/>
              <a:t> come up with the best arguments, then select a spokesperson/people to represent their ideas.  </a:t>
            </a:r>
          </a:p>
          <a:p>
            <a:endParaRPr lang="en-US" dirty="0"/>
          </a:p>
          <a:p>
            <a:r>
              <a:rPr lang="en-US" dirty="0"/>
              <a:t>Debaters will have 1 minute to present their arguments and two minutes to prepare a counter-argument.  After that, we will </a:t>
            </a:r>
            <a:r>
              <a:rPr lang="en-US" b="1" dirty="0"/>
              <a:t>move on</a:t>
            </a:r>
            <a:r>
              <a:rPr lang="en-US" dirty="0"/>
              <a:t>.  </a:t>
            </a:r>
          </a:p>
          <a:p>
            <a:endParaRPr lang="en-US" dirty="0"/>
          </a:p>
          <a:p>
            <a:r>
              <a:rPr lang="en-US" b="1" dirty="0"/>
              <a:t>(Do not read this next section to the class: </a:t>
            </a:r>
            <a:r>
              <a:rPr lang="en-US" b="0" dirty="0"/>
              <a:t>After preparing counter-arguments, students will be obliged to switch sides of the room and deliver an argument </a:t>
            </a:r>
            <a:r>
              <a:rPr lang="en-US" b="1" i="1" dirty="0"/>
              <a:t>for</a:t>
            </a:r>
            <a:r>
              <a:rPr lang="en-US" b="0" i="0" dirty="0"/>
              <a:t> the side they were just opposing.</a:t>
            </a:r>
            <a:r>
              <a:rPr lang="en-US" b="1" i="0" dirty="0"/>
              <a:t>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01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Instructor will read the following notes verbatim to introduce the activity: </a:t>
            </a:r>
          </a:p>
          <a:p>
            <a:endParaRPr lang="en-US" b="1" dirty="0"/>
          </a:p>
          <a:p>
            <a:r>
              <a:rPr lang="en-US" b="0" dirty="0"/>
              <a:t>You are now part of the team you previously opposed; time to think on your feet.  </a:t>
            </a:r>
          </a:p>
          <a:p>
            <a:endParaRPr lang="en-US" b="0" dirty="0"/>
          </a:p>
          <a:p>
            <a:r>
              <a:rPr lang="en-US" b="0" dirty="0"/>
              <a:t>Take 2 minutes to prepare an answer </a:t>
            </a:r>
            <a:r>
              <a:rPr lang="en-US" b="1" dirty="0"/>
              <a:t>for</a:t>
            </a:r>
            <a:r>
              <a:rPr lang="en-US" b="0" dirty="0"/>
              <a:t> this new principle, and then present your argument in 1 minute.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46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https://static.pexels.com/photos/343/man-couple-people-woman.jpg (CC0 license)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0BEE6-E204-42B7-AFBF-BD8CC5A2BF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66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0545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2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19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38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13126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67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29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45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47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5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5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B51DFB5-B140-4F83-AEE2-A96136F10F31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4513ABF-E51E-46ED-9FC6-59BDAD7E8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7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Humility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ACME Seminar</a:t>
            </a:r>
          </a:p>
        </p:txBody>
      </p:sp>
    </p:spTree>
    <p:extLst>
      <p:ext uri="{BB962C8B-B14F-4D97-AF65-F5344CB8AC3E}">
        <p14:creationId xmlns:p14="http://schemas.microsoft.com/office/powerpoint/2010/main" val="2261917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Debate II</a:t>
            </a:r>
            <a:r>
              <a:rPr lang="en-US" dirty="0"/>
              <a:t>  </a:t>
            </a:r>
            <a:r>
              <a:rPr lang="en-US" sz="2400" i="1" dirty="0"/>
              <a:t>(see notes for instructions)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>
                <a:solidFill>
                  <a:srgbClr val="0070C0"/>
                </a:solidFill>
              </a:rPr>
              <a:t>Humility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>
                <a:solidFill>
                  <a:srgbClr val="FF0000"/>
                </a:solidFill>
              </a:rPr>
              <a:t>Confidence</a:t>
            </a:r>
          </a:p>
        </p:txBody>
      </p:sp>
      <p:sp>
        <p:nvSpPr>
          <p:cNvPr id="5" name="Rectangle 4"/>
          <p:cNvSpPr/>
          <p:nvPr/>
        </p:nvSpPr>
        <p:spPr>
          <a:xfrm>
            <a:off x="5546555" y="3819802"/>
            <a:ext cx="538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280938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112" y="411957"/>
            <a:ext cx="2038888" cy="87391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Reflect</a:t>
            </a:r>
            <a:r>
              <a:rPr lang="en-US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990910" y="514350"/>
            <a:ext cx="3681603" cy="42291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Who “won”?  Why? 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are your thoughts about these </a:t>
            </a:r>
            <a:r>
              <a:rPr lang="en-US" sz="2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principles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8124824"/>
          </a:xfrm>
        </p:spPr>
      </p:pic>
    </p:spTree>
    <p:extLst>
      <p:ext uri="{BB962C8B-B14F-4D97-AF65-F5344CB8AC3E}">
        <p14:creationId xmlns:p14="http://schemas.microsoft.com/office/powerpoint/2010/main" val="101633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</a:t>
            </a: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1261872" y="4287804"/>
            <a:ext cx="8595360" cy="0"/>
          </a:xfrm>
          <a:prstGeom prst="line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65855" y="3872304"/>
            <a:ext cx="69762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rgbClr val="0070C0"/>
                </a:solidFill>
              </a:rPr>
              <a:t>H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055622" y="3872303"/>
            <a:ext cx="6286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1" name="Arrow: Down 10"/>
          <p:cNvSpPr/>
          <p:nvPr/>
        </p:nvSpPr>
        <p:spPr>
          <a:xfrm>
            <a:off x="9236054" y="3112451"/>
            <a:ext cx="392762" cy="95735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524172" y="2352451"/>
            <a:ext cx="18165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confident</a:t>
            </a:r>
            <a:r>
              <a:rPr lang="en-US" dirty="0"/>
              <a:t>; no humility </a:t>
            </a:r>
          </a:p>
        </p:txBody>
      </p:sp>
      <p:sp>
        <p:nvSpPr>
          <p:cNvPr id="13" name="Arrow: Down 12"/>
          <p:cNvSpPr/>
          <p:nvPr/>
        </p:nvSpPr>
        <p:spPr>
          <a:xfrm>
            <a:off x="1468519" y="3112451"/>
            <a:ext cx="392762" cy="95735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40383" y="2357122"/>
            <a:ext cx="164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Only humble</a:t>
            </a:r>
            <a:r>
              <a:rPr lang="en-US" dirty="0"/>
              <a:t>; no confidence </a:t>
            </a:r>
          </a:p>
        </p:txBody>
      </p:sp>
      <p:sp>
        <p:nvSpPr>
          <p:cNvPr id="15" name="Arrow: Down 14"/>
          <p:cNvSpPr/>
          <p:nvPr/>
        </p:nvSpPr>
        <p:spPr>
          <a:xfrm>
            <a:off x="5310697" y="3112451"/>
            <a:ext cx="392762" cy="957359"/>
          </a:xfrm>
          <a:prstGeom prst="downArrow">
            <a:avLst/>
          </a:prstGeom>
          <a:solidFill>
            <a:srgbClr val="FF0000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82561" y="2357122"/>
            <a:ext cx="164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Both humble </a:t>
            </a:r>
            <a:r>
              <a:rPr lang="en-US" dirty="0">
                <a:solidFill>
                  <a:srgbClr val="FF0000"/>
                </a:solidFill>
              </a:rPr>
              <a:t>and confident</a:t>
            </a:r>
          </a:p>
        </p:txBody>
      </p:sp>
    </p:spTree>
    <p:extLst>
      <p:ext uri="{BB962C8B-B14F-4D97-AF65-F5344CB8AC3E}">
        <p14:creationId xmlns:p14="http://schemas.microsoft.com/office/powerpoint/2010/main" val="403539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65760"/>
            <a:ext cx="2868706" cy="1325562"/>
          </a:xfrm>
        </p:spPr>
        <p:txBody>
          <a:bodyPr/>
          <a:lstStyle/>
          <a:p>
            <a:r>
              <a:rPr lang="en-US" dirty="0"/>
              <a:t>Optimal?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6871" y="1828800"/>
            <a:ext cx="4184929" cy="4351337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pPr marL="0" indent="0" algn="ctr">
              <a:buNone/>
            </a:pPr>
            <a:r>
              <a:rPr lang="en-US" sz="2800" dirty="0"/>
              <a:t>What would be an </a:t>
            </a:r>
            <a:r>
              <a:rPr lang="en-US" sz="2800" b="1" dirty="0"/>
              <a:t>optimal level </a:t>
            </a:r>
            <a:r>
              <a:rPr lang="en-US" sz="2800" dirty="0"/>
              <a:t>of </a:t>
            </a:r>
            <a:r>
              <a:rPr lang="en-US" sz="2800" dirty="0">
                <a:solidFill>
                  <a:srgbClr val="FF0000"/>
                </a:solidFill>
              </a:rPr>
              <a:t>confidence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0070C0"/>
                </a:solidFill>
              </a:rPr>
              <a:t>humility</a:t>
            </a:r>
            <a:r>
              <a:rPr lang="en-US" sz="2800" dirty="0"/>
              <a:t>? 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https://upload.wikimedia.org/wikipedia/commons/thumb/1/17/Balance_%C3%A0_tabac_1850.JPG/1024px-Balance_%C3%A0_tabac_185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0"/>
          <a:stretch/>
        </p:blipFill>
        <p:spPr bwMode="auto">
          <a:xfrm>
            <a:off x="4592963" y="0"/>
            <a:ext cx="76687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349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HW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21714" r="18963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Consider how you might develop and balance humility and confidence in your life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14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5290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Take-away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65290" y="1828800"/>
            <a:ext cx="6015571" cy="43513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  <a:p>
            <a:r>
              <a:rPr lang="en-US" sz="2800" dirty="0"/>
              <a:t>Humility and confidence are both incredibly important traits</a:t>
            </a:r>
          </a:p>
          <a:p>
            <a:r>
              <a:rPr lang="en-US" sz="2800" dirty="0"/>
              <a:t>Learning to </a:t>
            </a:r>
            <a:r>
              <a:rPr lang="en-US" sz="2800" b="1" dirty="0"/>
              <a:t>balance</a:t>
            </a:r>
            <a:r>
              <a:rPr lang="en-US" sz="2800" dirty="0"/>
              <a:t> them is a life-long pursuit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597" r="2" b="2"/>
          <a:stretch/>
        </p:blipFill>
        <p:spPr>
          <a:xfrm>
            <a:off x="20" y="-97654"/>
            <a:ext cx="4653291" cy="695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66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Scientific articles by Dr. Bradley Owens on Humility </a:t>
            </a:r>
          </a:p>
        </p:txBody>
      </p:sp>
    </p:spTree>
    <p:extLst>
      <p:ext uri="{BB962C8B-B14F-4D97-AF65-F5344CB8AC3E}">
        <p14:creationId xmlns:p14="http://schemas.microsoft.com/office/powerpoint/2010/main" val="3379659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455898"/>
            <a:ext cx="8594725" cy="3097141"/>
          </a:xfrm>
          <a:prstGeom prst="rect">
            <a:avLst/>
          </a:prstGeom>
        </p:spPr>
      </p:pic>
      <p:pic>
        <p:nvPicPr>
          <p:cNvPr id="1025" name="Picture 1" descr="Creative Commons Licen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24" y="639322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541834" y="6177776"/>
            <a:ext cx="38137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Content (not images or videos) copyright information:</a:t>
            </a:r>
          </a:p>
        </p:txBody>
      </p:sp>
    </p:spTree>
    <p:extLst>
      <p:ext uri="{BB962C8B-B14F-4D97-AF65-F5344CB8AC3E}">
        <p14:creationId xmlns:p14="http://schemas.microsoft.com/office/powerpoint/2010/main" val="1318446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/>
              <a:t>Poll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7878675" y="1936955"/>
            <a:ext cx="3075836" cy="424318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600" dirty="0"/>
          </a:p>
          <a:p>
            <a:r>
              <a:rPr lang="en-US" sz="2800" dirty="0"/>
              <a:t>What is humility? </a:t>
            </a:r>
          </a:p>
          <a:p>
            <a:r>
              <a:rPr lang="en-US" sz="2800" dirty="0"/>
              <a:t>On your own, prepare a 1-2 sentence definition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794" r="20794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0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Share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50889" y="2324100"/>
            <a:ext cx="6784259" cy="387508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buNone/>
            </a:pPr>
            <a:r>
              <a:rPr lang="en-US" sz="2800" dirty="0"/>
              <a:t>In groups of 3, share your definitions (2-3 minutes)</a:t>
            </a:r>
          </a:p>
          <a:p>
            <a:pPr marL="0">
              <a:buNone/>
            </a:pPr>
            <a:r>
              <a:rPr lang="en-US" sz="2800" dirty="0"/>
              <a:t>Discuss the following: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is humility? </a:t>
            </a:r>
          </a:p>
          <a:p>
            <a:pPr marL="457200">
              <a:buFont typeface="+mj-lt"/>
              <a:buAutoNum type="arabicPeriod"/>
            </a:pPr>
            <a:r>
              <a:rPr lang="en-US" sz="2800" dirty="0"/>
              <a:t>What </a:t>
            </a:r>
            <a:r>
              <a:rPr lang="en-US" sz="2800" i="1" dirty="0"/>
              <a:t>isn’t</a:t>
            </a:r>
            <a:r>
              <a:rPr lang="en-US" sz="2800" dirty="0"/>
              <a:t> humility?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6966" b="109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694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635" y="182880"/>
            <a:ext cx="10603877" cy="876300"/>
          </a:xfrm>
        </p:spPr>
        <p:txBody>
          <a:bodyPr>
            <a:normAutofit/>
          </a:bodyPr>
          <a:lstStyle/>
          <a:p>
            <a:r>
              <a:rPr lang="en-US" dirty="0"/>
              <a:t>What does </a:t>
            </a:r>
            <a:r>
              <a:rPr lang="en-US" dirty="0">
                <a:solidFill>
                  <a:srgbClr val="0070C0"/>
                </a:solidFill>
              </a:rPr>
              <a:t>humility</a:t>
            </a:r>
            <a:r>
              <a:rPr lang="en-US" dirty="0"/>
              <a:t> </a:t>
            </a:r>
            <a:r>
              <a:rPr lang="en-US" i="1" dirty="0"/>
              <a:t>look like</a:t>
            </a:r>
            <a:r>
              <a:rPr lang="en-US" dirty="0"/>
              <a:t>?  </a:t>
            </a:r>
          </a:p>
        </p:txBody>
      </p:sp>
      <p:pic>
        <p:nvPicPr>
          <p:cNvPr id="3076" name="Picture 4" descr="http://belimitless.com/wp-content/uploads/2014/02/nelson-mandel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688" y="1148714"/>
            <a:ext cx="10142254" cy="570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www.deluxebattery.com/wp-content/uploads/2014/08/albert-einstein-intriging-questions-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8714"/>
            <a:ext cx="6858000" cy="570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assets2.life-vu.com/photos/photos/000/008/201/original/9.jpg?139651365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933" y="1150073"/>
            <a:ext cx="7603067" cy="570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ttp://i.huffpost.com/gen/1627249/images/o-ELEANOR-ROOSEVELT-facebook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5" r="7864"/>
          <a:stretch/>
        </p:blipFill>
        <p:spPr bwMode="auto">
          <a:xfrm>
            <a:off x="0" y="1148714"/>
            <a:ext cx="9153205" cy="573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http://a3.files.biography.com/image/upload/c_fit,cs_srgb,dpr_1.0,h_1200,q_80,w_1200/MTE5NTU2MzE2MTkzNzE5ODE5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847" y="1139076"/>
            <a:ext cx="5743153" cy="574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http://2.bp.blogspot.com/-UWQ8kE0R-Jk/VL16bxHYbiI/AAAAAAAACIw/mfeftQOXJ5k/s1600/Mother%2BTeresa%2B2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39076"/>
            <a:ext cx="9838047" cy="574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49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88766" y="365760"/>
            <a:ext cx="476574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Humility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7991" r="26465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765" y="1828800"/>
            <a:ext cx="4803700" cy="435133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buNone/>
            </a:pPr>
            <a:r>
              <a:rPr lang="en-US" sz="2800" dirty="0"/>
              <a:t>The scientific literature has defined </a:t>
            </a:r>
            <a:r>
              <a:rPr lang="en-US" sz="2800" b="1" dirty="0"/>
              <a:t>humility</a:t>
            </a:r>
            <a:r>
              <a:rPr lang="en-US" sz="2800" dirty="0"/>
              <a:t> as: </a:t>
            </a:r>
          </a:p>
          <a:p>
            <a:pPr marL="342900">
              <a:buFont typeface="+mj-lt"/>
              <a:buAutoNum type="arabicPeriod"/>
            </a:pPr>
            <a:r>
              <a:rPr lang="en-US" sz="2800" dirty="0"/>
              <a:t> </a:t>
            </a:r>
            <a:r>
              <a:rPr lang="en-US" sz="2800" dirty="0" err="1"/>
              <a:t>Teachability</a:t>
            </a:r>
            <a:r>
              <a:rPr lang="en-US" sz="2800" dirty="0"/>
              <a:t> </a:t>
            </a:r>
          </a:p>
          <a:p>
            <a:pPr marL="342900">
              <a:buFont typeface="+mj-lt"/>
              <a:buAutoNum type="arabicPeriod"/>
            </a:pPr>
            <a:r>
              <a:rPr lang="en-US" sz="2800" dirty="0"/>
              <a:t> Appreciation of the strengths of others</a:t>
            </a:r>
          </a:p>
          <a:p>
            <a:pPr marL="342900">
              <a:buFont typeface="+mj-lt"/>
              <a:buAutoNum type="arabicPeriod"/>
            </a:pPr>
            <a:r>
              <a:rPr lang="en-US" sz="2800" dirty="0"/>
              <a:t> A </a:t>
            </a:r>
            <a:r>
              <a:rPr lang="en-US" sz="2800" i="1" dirty="0"/>
              <a:t>willingness</a:t>
            </a:r>
            <a:r>
              <a:rPr lang="en-US" sz="2800" dirty="0"/>
              <a:t> to view the  self accurately </a:t>
            </a:r>
          </a:p>
        </p:txBody>
      </p:sp>
    </p:spTree>
    <p:extLst>
      <p:ext uri="{BB962C8B-B14F-4D97-AF65-F5344CB8AC3E}">
        <p14:creationId xmlns:p14="http://schemas.microsoft.com/office/powerpoint/2010/main" val="322654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94558" y="1245796"/>
            <a:ext cx="6180809" cy="4365196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92812" y="583007"/>
            <a:ext cx="2778179" cy="5897574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800" dirty="0"/>
              <a:t>Who do you know that is </a:t>
            </a:r>
            <a:r>
              <a:rPr lang="en-US" sz="2800" dirty="0">
                <a:solidFill>
                  <a:srgbClr val="0070C0"/>
                </a:solidFill>
              </a:rPr>
              <a:t>humble</a:t>
            </a:r>
            <a:r>
              <a:rPr lang="en-US" sz="2800" dirty="0"/>
              <a:t>? </a:t>
            </a:r>
          </a:p>
          <a:p>
            <a:pPr marL="0" indent="0">
              <a:buNone/>
            </a:pPr>
            <a:r>
              <a:rPr lang="en-US" sz="2800" i="1" dirty="0">
                <a:solidFill>
                  <a:srgbClr val="C00000"/>
                </a:solidFill>
              </a:rPr>
              <a:t>(but, not a pushover)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800" dirty="0"/>
              <a:t>What are they like to be around?  </a:t>
            </a:r>
          </a:p>
          <a:p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512" y="1992964"/>
            <a:ext cx="2266899" cy="31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0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Balancing Humility and Confidence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ACME Seminar</a:t>
            </a:r>
          </a:p>
        </p:txBody>
      </p:sp>
    </p:spTree>
    <p:extLst>
      <p:ext uri="{BB962C8B-B14F-4D97-AF65-F5344CB8AC3E}">
        <p14:creationId xmlns:p14="http://schemas.microsoft.com/office/powerpoint/2010/main" val="1574159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Debate</a:t>
            </a:r>
            <a:r>
              <a:rPr lang="en-US" dirty="0"/>
              <a:t>  </a:t>
            </a:r>
            <a:r>
              <a:rPr lang="en-US" sz="2400" i="1" dirty="0"/>
              <a:t>(see notes for instructions)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>
                <a:solidFill>
                  <a:srgbClr val="FF0000"/>
                </a:solidFill>
              </a:rPr>
              <a:t>Confidence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>
                <a:solidFill>
                  <a:srgbClr val="0070C0"/>
                </a:solidFill>
              </a:rPr>
              <a:t>Humility</a:t>
            </a:r>
          </a:p>
        </p:txBody>
      </p:sp>
      <p:sp>
        <p:nvSpPr>
          <p:cNvPr id="5" name="Rectangle 4"/>
          <p:cNvSpPr/>
          <p:nvPr/>
        </p:nvSpPr>
        <p:spPr>
          <a:xfrm>
            <a:off x="5846742" y="3747561"/>
            <a:ext cx="538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172024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61872" y="1228906"/>
            <a:ext cx="8595360" cy="49512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Are your </a:t>
            </a:r>
            <a:r>
              <a:rPr lang="en-US" sz="4000" b="1" dirty="0"/>
              <a:t>counter-arguments</a:t>
            </a:r>
            <a:r>
              <a:rPr lang="en-US" sz="4000" dirty="0"/>
              <a:t> prepared?  </a:t>
            </a:r>
          </a:p>
          <a:p>
            <a:pPr marL="0" indent="0" algn="ctr">
              <a:buNone/>
            </a:pPr>
            <a:r>
              <a:rPr lang="en-US" sz="4000" dirty="0"/>
              <a:t>Here’s the twist: 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Switch</a:t>
            </a:r>
            <a:r>
              <a:rPr lang="en-US" sz="4000" b="1" dirty="0"/>
              <a:t> </a:t>
            </a:r>
            <a:r>
              <a:rPr lang="en-US" sz="4000" b="1" dirty="0">
                <a:solidFill>
                  <a:srgbClr val="FF0000"/>
                </a:solidFill>
              </a:rPr>
              <a:t>sides</a:t>
            </a:r>
            <a:r>
              <a:rPr lang="en-US" sz="4000" b="1" dirty="0"/>
              <a:t>. </a:t>
            </a:r>
          </a:p>
        </p:txBody>
      </p:sp>
      <p:sp>
        <p:nvSpPr>
          <p:cNvPr id="3" name="Arrow: Curved Up 2"/>
          <p:cNvSpPr/>
          <p:nvPr/>
        </p:nvSpPr>
        <p:spPr>
          <a:xfrm>
            <a:off x="4601119" y="5218487"/>
            <a:ext cx="1962758" cy="704729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rrow: Curved Up 4"/>
          <p:cNvSpPr/>
          <p:nvPr/>
        </p:nvSpPr>
        <p:spPr>
          <a:xfrm flipH="1" flipV="1">
            <a:off x="4601119" y="3766005"/>
            <a:ext cx="1962758" cy="704729"/>
          </a:xfrm>
          <a:prstGeom prst="curvedUp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26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6</TotalTime>
  <Words>669</Words>
  <Application>Microsoft Office PowerPoint</Application>
  <PresentationFormat>Widescreen</PresentationFormat>
  <Paragraphs>132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Schoolbook</vt:lpstr>
      <vt:lpstr>Wingdings 2</vt:lpstr>
      <vt:lpstr>View</vt:lpstr>
      <vt:lpstr>Humility</vt:lpstr>
      <vt:lpstr>Poll </vt:lpstr>
      <vt:lpstr>Share</vt:lpstr>
      <vt:lpstr>What does humility look like?  </vt:lpstr>
      <vt:lpstr>Humility </vt:lpstr>
      <vt:lpstr>PowerPoint Presentation</vt:lpstr>
      <vt:lpstr>Balancing Humility and Confidence</vt:lpstr>
      <vt:lpstr>Debate  (see notes for instructions)</vt:lpstr>
      <vt:lpstr>PowerPoint Presentation</vt:lpstr>
      <vt:lpstr>Debate II  (see notes for instructions)</vt:lpstr>
      <vt:lpstr>Reflect </vt:lpstr>
      <vt:lpstr>Assess</vt:lpstr>
      <vt:lpstr>Optimal?</vt:lpstr>
      <vt:lpstr>HW</vt:lpstr>
      <vt:lpstr>Take-away</vt:lpstr>
      <vt:lpstr>Additional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</dc:title>
  <dc:creator>Stacie Mason</dc:creator>
  <cp:lastModifiedBy>Stacie Mason</cp:lastModifiedBy>
  <cp:revision>3</cp:revision>
  <dcterms:created xsi:type="dcterms:W3CDTF">2017-01-11T17:30:57Z</dcterms:created>
  <dcterms:modified xsi:type="dcterms:W3CDTF">2017-01-11T17:37:02Z</dcterms:modified>
</cp:coreProperties>
</file>

<file path=docProps/thumbnail.jpeg>
</file>